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C54FAA6-21DC-4FA5-86AD-51DDC5578B76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C3E23E9-9433-43CB-BAA5-97D853489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6477000"/>
            <a:ext cx="4800600" cy="381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 Alex Herbstman and Carly Anderson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4267200"/>
            <a:ext cx="6324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tx1">
                      <a:lumMod val="85000"/>
                      <a:alpha val="6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Ancus Marcus</a:t>
            </a:r>
            <a:endParaRPr lang="en-US" sz="720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tx1">
                    <a:lumMod val="85000"/>
                    <a:alpha val="6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914400" y="3276600"/>
            <a:ext cx="1905000" cy="2324100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41910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  <a:reflection blurRad="6350" stA="60000" endA="900" endPos="60000" dist="29997" dir="5400000" sy="-100000" algn="bl" rotWithShape="0"/>
                </a:effectLst>
              </a:rPr>
              <a:t>Biography/Importance</a:t>
            </a:r>
            <a:endParaRPr lang="en-US" sz="360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092209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200" dirty="0" smtClean="0"/>
              <a:t>Ancus was the grandson of Numa, the second king of </a:t>
            </a:r>
            <a:r>
              <a:rPr lang="en-US" sz="2200" dirty="0" smtClean="0"/>
              <a:t>Rome (Livy 1.31)</a:t>
            </a:r>
            <a:endParaRPr lang="en-US" sz="2200" dirty="0" smtClean="0"/>
          </a:p>
          <a:p>
            <a:pPr>
              <a:buClr>
                <a:schemeClr val="tx1"/>
              </a:buClr>
            </a:pPr>
            <a:r>
              <a:rPr lang="en-US" sz="2200" dirty="0" smtClean="0"/>
              <a:t>Ancus immediately set about restoring the religious observances of his </a:t>
            </a:r>
            <a:r>
              <a:rPr lang="en-US" sz="2200" dirty="0" smtClean="0"/>
              <a:t>grandfather.</a:t>
            </a:r>
          </a:p>
          <a:p>
            <a:pPr>
              <a:buClr>
                <a:schemeClr val="tx1"/>
              </a:buClr>
            </a:pPr>
            <a:r>
              <a:rPr lang="en-US" sz="2200" dirty="0" smtClean="0"/>
              <a:t>The surrounding villages/ towns saw this as military weakness</a:t>
            </a:r>
            <a:endParaRPr lang="en-US" sz="2200" dirty="0" smtClean="0"/>
          </a:p>
          <a:p>
            <a:pPr>
              <a:buClr>
                <a:schemeClr val="tx1"/>
              </a:buClr>
            </a:pPr>
            <a:r>
              <a:rPr lang="en-US" sz="2200" dirty="0" smtClean="0"/>
              <a:t>Led </a:t>
            </a:r>
            <a:r>
              <a:rPr lang="en-US" sz="2200" dirty="0" smtClean="0"/>
              <a:t>by the town of Latium, the surrounding Latin peoples sought to take advantage of the </a:t>
            </a:r>
            <a:r>
              <a:rPr lang="en-US" sz="2200" dirty="0" smtClean="0"/>
              <a:t>situation. What </a:t>
            </a:r>
            <a:r>
              <a:rPr lang="en-US" sz="2200" dirty="0" smtClean="0"/>
              <a:t>the Latins soon found out, however, was that Ancus was religious like his grandfather Numa, but was just as capable in war as Tullus Hostilius. </a:t>
            </a:r>
            <a:r>
              <a:rPr lang="en-US" sz="2200" dirty="0" smtClean="0"/>
              <a:t>(Livy 1.31)</a:t>
            </a:r>
          </a:p>
          <a:p>
            <a:pPr>
              <a:buClr>
                <a:schemeClr val="tx1"/>
              </a:buClr>
            </a:pPr>
            <a:r>
              <a:rPr lang="en-US" sz="2200" dirty="0" smtClean="0"/>
              <a:t>He </a:t>
            </a:r>
            <a:r>
              <a:rPr lang="en-US" sz="2200" dirty="0" smtClean="0"/>
              <a:t>left the appointed priests of Rome to deal with religious matters, while he himself led the soldiers against the Latins. </a:t>
            </a:r>
            <a:r>
              <a:rPr lang="en-US" sz="2200" dirty="0" smtClean="0"/>
              <a:t>(</a:t>
            </a:r>
            <a:r>
              <a:rPr lang="en-US" sz="2200" dirty="0" smtClean="0"/>
              <a:t>L</a:t>
            </a:r>
            <a:r>
              <a:rPr lang="en-US" sz="2200" dirty="0" smtClean="0"/>
              <a:t>ivy 1.31)</a:t>
            </a:r>
          </a:p>
          <a:p>
            <a:pPr>
              <a:buClr>
                <a:schemeClr val="tx1"/>
              </a:buClr>
            </a:pPr>
            <a:r>
              <a:rPr lang="en-US" sz="2200" dirty="0" smtClean="0"/>
              <a:t>Ancus </a:t>
            </a:r>
            <a:r>
              <a:rPr lang="en-US" sz="2200" dirty="0" smtClean="0"/>
              <a:t>razed several smaller towns and transferred their citizens to Rome, once again greatly increasing the population of Rome.</a:t>
            </a:r>
          </a:p>
          <a:p>
            <a:pPr>
              <a:buClr>
                <a:schemeClr val="tx1"/>
              </a:buClr>
            </a:pPr>
            <a:endParaRPr lang="en-US" sz="22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  <a:reflection blurRad="6350" stA="60000" endA="900" endPos="60000" dist="29997" dir="5400000" sy="-100000" algn="bl" rotWithShape="0"/>
                </a:effectLst>
              </a:rPr>
              <a:t>Fun Facts</a:t>
            </a:r>
            <a:endParaRPr lang="en-US" sz="360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Ancus Marcus </a:t>
            </a:r>
            <a:r>
              <a:rPr lang="en-US" dirty="0" smtClean="0"/>
              <a:t>became fourth King of </a:t>
            </a:r>
            <a:r>
              <a:rPr lang="en-US" dirty="0" smtClean="0"/>
              <a:t>Rome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He was born </a:t>
            </a:r>
            <a:r>
              <a:rPr lang="en-US" dirty="0" smtClean="0"/>
              <a:t>640 BC, died in 616 </a:t>
            </a:r>
            <a:r>
              <a:rPr lang="en-US" dirty="0" smtClean="0"/>
              <a:t>BC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His mother </a:t>
            </a:r>
            <a:r>
              <a:rPr lang="en-US" dirty="0" smtClean="0"/>
              <a:t>was daughter of </a:t>
            </a:r>
            <a:r>
              <a:rPr lang="en-US" dirty="0" smtClean="0"/>
              <a:t>Pompilius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Ancus Marcus ruled </a:t>
            </a:r>
            <a:r>
              <a:rPr lang="en-US" dirty="0" smtClean="0"/>
              <a:t>for 24 </a:t>
            </a:r>
            <a:r>
              <a:rPr lang="en-US" dirty="0" smtClean="0"/>
              <a:t>years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He ordered the construction of the port </a:t>
            </a:r>
            <a:r>
              <a:rPr lang="en-US" dirty="0" smtClean="0"/>
              <a:t>Ostia, in the Tyyrenhum sea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343400"/>
            <a:ext cx="2514600" cy="235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4572000" y="4572000"/>
            <a:ext cx="2286000" cy="1295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705600" y="5715000"/>
            <a:ext cx="304800" cy="304800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32381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 b="31925"/>
          <a:stretch>
            <a:fillRect/>
          </a:stretch>
        </p:blipFill>
        <p:spPr bwMode="auto">
          <a:xfrm>
            <a:off x="2590800" y="4648200"/>
            <a:ext cx="324612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  <a:reflection blurRad="6350" stA="60000" endA="900" endPos="60000" dist="29997" dir="5400000" sy="-100000" algn="bl" rotWithShape="0"/>
                </a:effectLst>
              </a:rPr>
              <a:t>Photos</a:t>
            </a:r>
            <a:endParaRPr lang="en-US" sz="360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50800" algn="tl" rotWithShape="0">
                  <a:srgbClr val="000000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1524000"/>
            <a:ext cx="2286000" cy="278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010400" y="1828800"/>
            <a:ext cx="1638300" cy="23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 b="10884"/>
          <a:stretch>
            <a:fillRect/>
          </a:stretch>
        </p:blipFill>
        <p:spPr bwMode="auto">
          <a:xfrm flipH="1">
            <a:off x="6096000" y="4362450"/>
            <a:ext cx="16002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1752600"/>
            <a:ext cx="29813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2728"/>
          </a:xfrm>
        </p:spPr>
        <p:txBody>
          <a:bodyPr/>
          <a:lstStyle/>
          <a:p>
            <a:pPr algn="ctr"/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Thanks For Watching!</a:t>
            </a:r>
            <a:endParaRPr lang="en-US" dirty="0"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0738" y="1676400"/>
            <a:ext cx="49625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Connector 9"/>
          <p:cNvCxnSpPr/>
          <p:nvPr/>
        </p:nvCxnSpPr>
        <p:spPr>
          <a:xfrm>
            <a:off x="3581400" y="4419600"/>
            <a:ext cx="1600200" cy="762000"/>
          </a:xfrm>
          <a:prstGeom prst="line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05200" y="4724400"/>
            <a:ext cx="1676400" cy="152400"/>
          </a:xfrm>
          <a:prstGeom prst="line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823908">
            <a:off x="3381024" y="4944590"/>
            <a:ext cx="1896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Elementary Heavy SF" pitchFamily="34" charset="0"/>
              </a:rPr>
              <a:t>ANCUS</a:t>
            </a:r>
            <a:endParaRPr lang="en-US" sz="4000" b="1" dirty="0">
              <a:latin typeface="Elementary Heavy SF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>
        <a:ln w="34925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365</TotalTime>
  <Words>146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Slide 1</vt:lpstr>
      <vt:lpstr>Biography/Importance</vt:lpstr>
      <vt:lpstr>Fun Facts</vt:lpstr>
      <vt:lpstr>Photos</vt:lpstr>
      <vt:lpstr>Thanks For Watching!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Ancus Marcus</dc:title>
  <dc:creator>Alex</dc:creator>
  <cp:lastModifiedBy>Alex</cp:lastModifiedBy>
  <cp:revision>38</cp:revision>
  <dcterms:created xsi:type="dcterms:W3CDTF">2008-12-08T20:14:01Z</dcterms:created>
  <dcterms:modified xsi:type="dcterms:W3CDTF">2008-12-11T23:58:24Z</dcterms:modified>
</cp:coreProperties>
</file>